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/>
    <p:restoredTop sz="92079"/>
  </p:normalViewPr>
  <p:slideViewPr>
    <p:cSldViewPr snapToGrid="0" snapToObjects="1">
      <p:cViewPr varScale="1">
        <p:scale>
          <a:sx n="47" d="100"/>
          <a:sy n="47" d="100"/>
        </p:scale>
        <p:origin x="1684" y="264"/>
      </p:cViewPr>
      <p:guideLst/>
    </p:cSldViewPr>
  </p:slideViewPr>
  <p:notesTextViewPr>
    <p:cViewPr>
      <p:scale>
        <a:sx n="112" d="100"/>
        <a:sy n="112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milleyvon\Documents\FORNIX%20DEEPING%20IN%20CCH_1908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Pre and Post-op lorum ipsum score</a:t>
            </a:r>
          </a:p>
        </c:rich>
      </c:tx>
      <c:layout>
        <c:manualLayout>
          <c:xMode val="edge"/>
          <c:yMode val="edge"/>
          <c:x val="0.22271443068640728"/>
          <c:y val="4.0400415837980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B-4D44-B2B8-3F4D695A268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B-4D44-B2B8-3F4D695A2687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0B-4D44-B2B8-3F4D695A2687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0B-4D44-B2B8-3F4D695A26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Sheet3!$B$1:$B$11</c:f>
              <c:strCache>
                <c:ptCount val="11"/>
                <c:pt idx="1">
                  <c:v>Dry eye symptoms/reflex tearing (R) </c:v>
                </c:pt>
                <c:pt idx="4">
                  <c:v>Activity limitation (A)</c:v>
                </c:pt>
                <c:pt idx="7">
                  <c:v>Clinical effects (E) </c:v>
                </c:pt>
                <c:pt idx="10">
                  <c:v>Tearing frequency (T)</c:v>
                </c:pt>
              </c:strCache>
            </c:strRef>
          </c:cat>
          <c:val>
            <c:numRef>
              <c:f>Sheet3!$C$1:$C$11</c:f>
              <c:numCache>
                <c:formatCode>0.0</c:formatCode>
                <c:ptCount val="11"/>
                <c:pt idx="0">
                  <c:v>1</c:v>
                </c:pt>
                <c:pt idx="1">
                  <c:v>1.8</c:v>
                </c:pt>
                <c:pt idx="3">
                  <c:v>0.3</c:v>
                </c:pt>
                <c:pt idx="4">
                  <c:v>2.2000000000000002</c:v>
                </c:pt>
                <c:pt idx="6">
                  <c:v>0.4</c:v>
                </c:pt>
                <c:pt idx="7">
                  <c:v>1.7</c:v>
                </c:pt>
                <c:pt idx="9">
                  <c:v>1.7</c:v>
                </c:pt>
                <c:pt idx="1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0B-4D44-B2B8-3F4D695A26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21632"/>
        <c:axId val="17162208"/>
      </c:barChart>
      <c:catAx>
        <c:axId val="1702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162208"/>
        <c:crosses val="autoZero"/>
        <c:auto val="1"/>
        <c:lblAlgn val="ctr"/>
        <c:lblOffset val="100"/>
        <c:noMultiLvlLbl val="0"/>
      </c:catAx>
      <c:valAx>
        <c:axId val="17162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02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>
      <a:solidFill>
        <a:srgbClr val="00B050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1568-E69A-AC4C-BA98-A11E509504BD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AFE19-1700-E04D-A625-3E219237F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6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578D7-4A89-4642-93A4-E06E76400D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6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967316" y="869619"/>
            <a:ext cx="10615084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flipV="1">
            <a:off x="4368800" y="6324600"/>
            <a:ext cx="3657600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812800" y="6324600"/>
            <a:ext cx="3657600" cy="46038"/>
          </a:xfrm>
          <a:prstGeom prst="rect">
            <a:avLst/>
          </a:prstGeom>
          <a:solidFill>
            <a:srgbClr val="337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aseline="-25000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7924800" y="6324600"/>
            <a:ext cx="3657600" cy="4603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B8C4F-A4E8-9DA6-E6E1-056CCEF9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3190" y="1"/>
            <a:ext cx="1548809" cy="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6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00ACD4"/>
          </a:solidFill>
          <a:latin typeface="Frutiger 65 Bold"/>
          <a:ea typeface="ヒラギノ角ゴ Pro W3" pitchFamily="-104" charset="-128"/>
          <a:cs typeface="Frutiger 65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ACD4"/>
          </a:solidFill>
          <a:latin typeface="Frutiger 65 Bold" pitchFamily="-104" charset="0"/>
          <a:ea typeface="ヒラギノ角ゴ Pro W3" pitchFamily="-104" charset="-128"/>
          <a:cs typeface="ヒラギノ角ゴ Pro W3" pitchFamily="-10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ACD4"/>
          </a:solidFill>
          <a:latin typeface="Frutiger 65 Bold" pitchFamily="-104" charset="0"/>
          <a:ea typeface="ヒラギノ角ゴ Pro W3" pitchFamily="-104" charset="-128"/>
          <a:cs typeface="ヒラギノ角ゴ Pro W3" pitchFamily="-10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ACD4"/>
          </a:solidFill>
          <a:latin typeface="Frutiger 65 Bold" pitchFamily="-104" charset="0"/>
          <a:ea typeface="ヒラギノ角ゴ Pro W3" pitchFamily="-104" charset="-128"/>
          <a:cs typeface="ヒラギノ角ゴ Pro W3" pitchFamily="-10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ACD4"/>
          </a:solidFill>
          <a:latin typeface="Frutiger 65 Bold" pitchFamily="-104" charset="0"/>
          <a:ea typeface="ヒラギノ角ゴ Pro W3" pitchFamily="-104" charset="-128"/>
          <a:cs typeface="ヒラギノ角ゴ Pro W3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4" charset="-128"/>
          <a:cs typeface="ヒラギノ角ゴ Pro W3" pitchFamily="-10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4" charset="-128"/>
          <a:cs typeface="ヒラギノ角ゴ Pro W3" pitchFamily="-10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4" charset="-128"/>
          <a:cs typeface="ヒラギノ角ゴ Pro W3" pitchFamily="-10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4" charset="-128"/>
          <a:cs typeface="ヒラギノ角ゴ Pro W3" pitchFamily="-10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4" charset="-128"/>
          <a:cs typeface="ヒラギノ角ゴ Pro W3" pitchFamily="-10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4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4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4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4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242597-3E5D-7944-8A25-E331CB3CA3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003" y="97669"/>
            <a:ext cx="10200125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+mj-lt"/>
              </a:rPr>
              <a:t>title</a:t>
            </a:r>
            <a:br>
              <a:rPr lang="en-GB" sz="1800" b="1" dirty="0">
                <a:solidFill>
                  <a:schemeClr val="tx1"/>
                </a:solidFill>
                <a:latin typeface="+mj-lt"/>
              </a:rPr>
            </a:br>
            <a:r>
              <a:rPr lang="en-GB" sz="1800" b="1" i="1" dirty="0">
                <a:solidFill>
                  <a:schemeClr val="tx2"/>
                </a:solidFill>
              </a:rPr>
              <a:t>(authors)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F19F7-EA5F-9F4B-87E2-65767FA642C5}"/>
              </a:ext>
            </a:extLst>
          </p:cNvPr>
          <p:cNvSpPr txBox="1"/>
          <p:nvPr/>
        </p:nvSpPr>
        <p:spPr>
          <a:xfrm>
            <a:off x="66589" y="1140563"/>
            <a:ext cx="5891127" cy="67710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Purpose</a:t>
            </a:r>
          </a:p>
          <a:p>
            <a:r>
              <a:rPr lang="en-GB" sz="1200" b="0" i="0" dirty="0">
                <a:solidFill>
                  <a:srgbClr val="212529"/>
                </a:solidFill>
                <a:effectLst/>
              </a:rPr>
              <a:t>Lorem ipsum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dolor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sit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amet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consectetur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adipisci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sed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eiusmod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tempor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incidunt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labore et dolore magna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aliqua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Ut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enim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ad minim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veniam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quis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nostrum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exercitationem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05308-607F-6841-B665-CDFD9B321722}"/>
              </a:ext>
            </a:extLst>
          </p:cNvPr>
          <p:cNvSpPr txBox="1"/>
          <p:nvPr/>
        </p:nvSpPr>
        <p:spPr>
          <a:xfrm>
            <a:off x="54591" y="1899403"/>
            <a:ext cx="5915125" cy="86177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Methods</a:t>
            </a:r>
          </a:p>
          <a:p>
            <a:r>
              <a:rPr lang="en-GB" sz="1200" b="0" i="0" dirty="0">
                <a:solidFill>
                  <a:srgbClr val="212529"/>
                </a:solidFill>
                <a:effectLst/>
              </a:rPr>
              <a:t>Lorem ipsum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dolor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sit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amet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consectetur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adipisci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sed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eiusmod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tempor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incidunt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labore et dolore magna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aliqua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Ut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enim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ad minim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veniam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quis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nostrum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exercitationem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anim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id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est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laborum</a:t>
            </a:r>
            <a:r>
              <a:rPr lang="en-US" sz="1200" dirty="0"/>
              <a:t>. 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F975C-E50E-E546-9D09-3EE7A275EED5}"/>
              </a:ext>
            </a:extLst>
          </p:cNvPr>
          <p:cNvSpPr txBox="1"/>
          <p:nvPr/>
        </p:nvSpPr>
        <p:spPr>
          <a:xfrm>
            <a:off x="6194609" y="1140563"/>
            <a:ext cx="5892125" cy="104644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529"/>
                </a:solidFill>
                <a:effectLst/>
              </a:rPr>
              <a:t>in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voluptate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esse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cillum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dolore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eu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fugiat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nulla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pariatur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Excepteur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sint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obcaecat</a:t>
            </a:r>
            <a:endParaRPr lang="en-GB" sz="1200" b="0" i="0" dirty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529"/>
                </a:solidFill>
                <a:effectLst/>
              </a:rPr>
              <a:t>in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voluptate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esse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cillum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dolore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eu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fugiat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nulla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pariatur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Excepteur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sint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obcaecat</a:t>
            </a:r>
            <a:endParaRPr lang="en-GB" sz="1200" dirty="0">
              <a:solidFill>
                <a:srgbClr val="2125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529"/>
                </a:solidFill>
                <a:effectLst/>
              </a:rPr>
              <a:t>in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voluptate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esse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cillum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dolore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eu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fugiat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nulla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pariatur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Excepteur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sint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obcaecat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212529"/>
                </a:solidFill>
                <a:effectLst/>
              </a:rPr>
              <a:t>in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voluptate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esse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cillum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dolore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eu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fugiat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nulla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pariatur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Excepteur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sint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obcaecat</a:t>
            </a:r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97D936-5E36-9344-8C1A-652C8A685340}"/>
              </a:ext>
            </a:extLst>
          </p:cNvPr>
          <p:cNvSpPr txBox="1"/>
          <p:nvPr/>
        </p:nvSpPr>
        <p:spPr>
          <a:xfrm>
            <a:off x="6214089" y="5522433"/>
            <a:ext cx="5880128" cy="677108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Conclusion: 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Lorem ipsum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dolor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sit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amet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consectetur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adipisci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sed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eiusmod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tempor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incidunt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labore et dolore magna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aliqua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Ut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enim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ad minim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veniam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quis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nostrum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exercitationem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ullam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corporis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suscipit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laboriosam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nisi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aliquid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C7ED1-3459-034C-8A31-7A1A000B8D99}"/>
              </a:ext>
            </a:extLst>
          </p:cNvPr>
          <p:cNvSpPr txBox="1"/>
          <p:nvPr/>
        </p:nvSpPr>
        <p:spPr>
          <a:xfrm>
            <a:off x="42591" y="5008322"/>
            <a:ext cx="5915125" cy="104644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dirty="0"/>
              <a:t>Photographs or scans</a:t>
            </a:r>
          </a:p>
          <a:p>
            <a:pPr lvl="0">
              <a:defRPr/>
            </a:pPr>
            <a:r>
              <a:rPr lang="en-GB" sz="1200" b="0" i="0" dirty="0">
                <a:solidFill>
                  <a:srgbClr val="212529"/>
                </a:solidFill>
                <a:effectLst/>
              </a:rPr>
              <a:t>Lorem ipsum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dolor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sit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amet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consectetur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adipisci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sed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eiusmod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tempor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incidunt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labore et dolore magna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aliqua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Ut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enim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ad minim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veniam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quis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nostrum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exercitationem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ullam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corporis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suscipit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laboriosam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, nisi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ut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aliquid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ex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ea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commodi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consequatur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. Quis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aute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iure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in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voluptate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velit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esse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cillum</a:t>
            </a:r>
            <a:r>
              <a:rPr lang="en-GB" sz="1200" b="0" i="0" dirty="0">
                <a:solidFill>
                  <a:srgbClr val="212529"/>
                </a:solidFill>
                <a:effectLst/>
              </a:rPr>
              <a:t> dolore </a:t>
            </a:r>
            <a:r>
              <a:rPr lang="en-GB" sz="1200" b="0" i="0" dirty="0" err="1">
                <a:solidFill>
                  <a:srgbClr val="212529"/>
                </a:solidFill>
                <a:effectLst/>
              </a:rPr>
              <a:t>eu</a:t>
            </a:r>
            <a:endParaRPr lang="en-US" sz="1200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53C9898-29A6-4E41-BCEF-1139F98BE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508211"/>
              </p:ext>
            </p:extLst>
          </p:nvPr>
        </p:nvGraphicFramePr>
        <p:xfrm>
          <a:off x="6214089" y="2271062"/>
          <a:ext cx="3221309" cy="32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9D831B-0FAD-AE46-B8F4-60CC6E086C01}"/>
              </a:ext>
            </a:extLst>
          </p:cNvPr>
          <p:cNvSpPr txBox="1"/>
          <p:nvPr/>
        </p:nvSpPr>
        <p:spPr>
          <a:xfrm>
            <a:off x="9517517" y="2281339"/>
            <a:ext cx="2569217" cy="307776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Times New Roman" panose="02020603050405020304" pitchFamily="18" charset="0"/>
              </a:rPr>
              <a:t>Clinical significance</a:t>
            </a:r>
          </a:p>
          <a:p>
            <a:endParaRPr lang="en-GB" sz="14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T3</a:t>
            </a:r>
            <a:r>
              <a:rPr lang="en-US" sz="1200" dirty="0">
                <a:solidFill>
                  <a:srgbClr val="00B050"/>
                </a:solidFill>
                <a:cs typeface="Times New Roman" panose="02020603050405020304" pitchFamily="18" charset="0"/>
              </a:rPr>
              <a:t>: </a:t>
            </a:r>
            <a:r>
              <a:rPr lang="en-US" sz="1200" dirty="0">
                <a:cs typeface="Times New Roman" panose="02020603050405020304" pitchFamily="18" charset="0"/>
              </a:rPr>
              <a:t>lorum ipsum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T2</a:t>
            </a:r>
            <a:r>
              <a:rPr lang="en-US" sz="12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sz="1200" dirty="0">
                <a:cs typeface="Times New Roman" panose="02020603050405020304" pitchFamily="18" charset="0"/>
              </a:rPr>
              <a:t>lorum ipsum</a:t>
            </a:r>
            <a:endParaRPr lang="en-GB" sz="12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1200" b="1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A1: </a:t>
            </a:r>
            <a:r>
              <a:rPr lang="en-US" sz="1200" dirty="0">
                <a:cs typeface="Times New Roman" panose="02020603050405020304" pitchFamily="18" charset="0"/>
              </a:rPr>
              <a:t>lorum ipsum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A2</a:t>
            </a:r>
            <a:r>
              <a:rPr lang="en-US" sz="12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cs typeface="Times New Roman" panose="02020603050405020304" pitchFamily="18" charset="0"/>
              </a:rPr>
              <a:t>lorum ipsum</a:t>
            </a:r>
          </a:p>
          <a:p>
            <a:pPr>
              <a:lnSpc>
                <a:spcPct val="150000"/>
              </a:lnSpc>
            </a:pPr>
            <a:endParaRPr lang="en-US" sz="12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E2: </a:t>
            </a:r>
            <a:r>
              <a:rPr lang="en-US" sz="1200" dirty="0">
                <a:cs typeface="Times New Roman" panose="02020603050405020304" pitchFamily="18" charset="0"/>
              </a:rPr>
              <a:t>lorum ipsum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E1</a:t>
            </a:r>
            <a:r>
              <a:rPr lang="en-US" sz="1200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sz="1200" dirty="0">
                <a:cs typeface="Times New Roman" panose="02020603050405020304" pitchFamily="18" charset="0"/>
              </a:rPr>
              <a:t>lorum ipsum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R2: </a:t>
            </a:r>
            <a:r>
              <a:rPr lang="en-US" sz="1200" dirty="0">
                <a:cs typeface="Times New Roman" panose="02020603050405020304" pitchFamily="18" charset="0"/>
              </a:rPr>
              <a:t>lorum ipsum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R1</a:t>
            </a:r>
            <a:r>
              <a:rPr lang="en-US" sz="1200" dirty="0">
                <a:cs typeface="Times New Roman" panose="02020603050405020304" pitchFamily="18" charset="0"/>
              </a:rPr>
              <a:t>: lorum ipsum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8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800" dirty="0"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CD8859-B688-A84A-BDDA-2A3B08E9BDF6}"/>
              </a:ext>
            </a:extLst>
          </p:cNvPr>
          <p:cNvSpPr txBox="1"/>
          <p:nvPr/>
        </p:nvSpPr>
        <p:spPr>
          <a:xfrm>
            <a:off x="9782887" y="5094521"/>
            <a:ext cx="14122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(T, E, and A scores p&lt;0.05)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DCEFE-FB2B-50B7-436E-AB0E8AA53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10" y="3010213"/>
            <a:ext cx="2752112" cy="1834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6C08A-5BAC-D37D-5897-C0AD24E5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111599" y="3005620"/>
            <a:ext cx="2755001" cy="1836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7036F-2680-88CD-FA8B-B6F82D834FDF}"/>
              </a:ext>
            </a:extLst>
          </p:cNvPr>
          <p:cNvSpPr txBox="1"/>
          <p:nvPr/>
        </p:nvSpPr>
        <p:spPr>
          <a:xfrm>
            <a:off x="164397" y="6452554"/>
            <a:ext cx="11922337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Financial disclosure: none declared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940593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283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Frutiger 65 Bold</vt:lpstr>
      <vt:lpstr>Times New Roman</vt:lpstr>
      <vt:lpstr>Wingdings</vt:lpstr>
      <vt:lpstr>1_Office Theme</vt:lpstr>
      <vt:lpstr>title (authors)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</dc:creator>
  <cp:lastModifiedBy>a w</cp:lastModifiedBy>
  <cp:revision>53</cp:revision>
  <cp:lastPrinted>2021-09-06T19:53:35Z</cp:lastPrinted>
  <dcterms:created xsi:type="dcterms:W3CDTF">2021-09-06T17:18:38Z</dcterms:created>
  <dcterms:modified xsi:type="dcterms:W3CDTF">2025-01-30T15:34:10Z</dcterms:modified>
</cp:coreProperties>
</file>